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2264eaf417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2264eaf417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9090756a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9090756a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2264eaf417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2264eaf417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9090756a_1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9090756a_1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2264eaf417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2264eaf417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2264eaf417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2264eaf417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63025" y="1638150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Arial"/>
                <a:ea typeface="Arial"/>
                <a:cs typeface="Arial"/>
                <a:sym typeface="Arial"/>
              </a:rPr>
              <a:t>Tower Bridge Net (TB-Net)</a:t>
            </a:r>
            <a:endParaRPr sz="30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-1576100" y="2571747"/>
            <a:ext cx="82221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Bidirectional Knowledge Graph Aware Embedding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Propagation for Explainable Recommender Systems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2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>
            <a:spLocks noGrp="1"/>
          </p:cNvSpPr>
          <p:nvPr>
            <p:ph type="title"/>
          </p:nvPr>
        </p:nvSpPr>
        <p:spPr>
          <a:xfrm>
            <a:off x="452425" y="2218775"/>
            <a:ext cx="6227100" cy="8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EF6C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Reference</a:t>
            </a:r>
            <a:endParaRPr sz="3600" b="1">
              <a:solidFill>
                <a:srgbClr val="EF6C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solidFill>
                <a:srgbClr val="EF6C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S. Wang </a:t>
            </a:r>
            <a:r>
              <a:rPr lang="en" sz="1100" i="1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et al</a:t>
            </a:r>
            <a:r>
              <a:rPr lang="en" sz="110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., "Tower Bridge Net (TB-Net): Bidirectional Knowledge Graph Aware Embedding Propagation for Explainable Recommender Systems," </a:t>
            </a:r>
            <a:r>
              <a:rPr lang="en" sz="1100" i="1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2022 IEEE 38th International Conference on Data Engineering (ICDE)</a:t>
            </a:r>
            <a:r>
              <a:rPr lang="en" sz="1100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, Kuala Lumpur, Malaysia, 2022, pp. 3268-3279, doi: 10.1109/ICDE53745.2022.00309.</a:t>
            </a:r>
            <a:endParaRPr sz="3600" b="1">
              <a:solidFill>
                <a:srgbClr val="EF6C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63" name="Google Shape;163;p22"/>
          <p:cNvSpPr txBox="1"/>
          <p:nvPr/>
        </p:nvSpPr>
        <p:spPr>
          <a:xfrm>
            <a:off x="3000375" y="1374125"/>
            <a:ext cx="558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 idx="4294967295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sz="3600"/>
              <a:t>The team 4</a:t>
            </a:r>
            <a:endParaRPr sz="3600" i="1"/>
          </a:p>
        </p:txBody>
      </p:sp>
      <p:pic>
        <p:nvPicPr>
          <p:cNvPr id="75" name="Google Shape;75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74575" y="131789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 rotWithShape="1">
          <a:blip r:embed="rId4">
            <a:alphaModFix/>
          </a:blip>
          <a:srcRect l="16148" r="16141"/>
          <a:stretch/>
        </p:blipFill>
        <p:spPr>
          <a:xfrm>
            <a:off x="2638668" y="1363170"/>
            <a:ext cx="1644300" cy="1644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 rotWithShape="1">
          <a:blip r:embed="rId5">
            <a:alphaModFix/>
          </a:blip>
          <a:srcRect l="21875" r="21875"/>
          <a:stretch/>
        </p:blipFill>
        <p:spPr>
          <a:xfrm>
            <a:off x="4856629" y="1363008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>
            <a:spLocks noGrp="1"/>
          </p:cNvSpPr>
          <p:nvPr>
            <p:ph type="title" idx="4294967295"/>
          </p:nvPr>
        </p:nvSpPr>
        <p:spPr>
          <a:xfrm>
            <a:off x="231725" y="3047794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>
                <a:solidFill>
                  <a:schemeClr val="lt2"/>
                </a:solidFill>
              </a:rPr>
              <a:t>Sharara Hossain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4294967295"/>
          </p:nvPr>
        </p:nvSpPr>
        <p:spPr>
          <a:xfrm>
            <a:off x="231725" y="3828188"/>
            <a:ext cx="20223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455A64"/>
                </a:solidFill>
              </a:rPr>
              <a:t>Team Leader &amp; ML Engineer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 idx="4294967295"/>
          </p:nvPr>
        </p:nvSpPr>
        <p:spPr>
          <a:xfrm>
            <a:off x="2449668" y="3249494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2"/>
                </a:solidFill>
              </a:rPr>
              <a:t>Sampath Kumar Garminla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81" name="Google Shape;81;p14"/>
          <p:cNvSpPr txBox="1">
            <a:spLocks noGrp="1"/>
          </p:cNvSpPr>
          <p:nvPr>
            <p:ph type="title" idx="4294967295"/>
          </p:nvPr>
        </p:nvSpPr>
        <p:spPr>
          <a:xfrm>
            <a:off x="4667641" y="3249494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2"/>
                </a:solidFill>
              </a:rPr>
              <a:t>Naveen Preetham Kaveti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82" name="Google Shape;82;p14"/>
          <p:cNvSpPr txBox="1">
            <a:spLocks noGrp="1"/>
          </p:cNvSpPr>
          <p:nvPr>
            <p:ph type="body" idx="4294967295"/>
          </p:nvPr>
        </p:nvSpPr>
        <p:spPr>
          <a:xfrm>
            <a:off x="2449668" y="3828188"/>
            <a:ext cx="20223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607D8B"/>
                </a:solidFill>
              </a:rPr>
              <a:t>Developer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83" name="Google Shape;83;p14"/>
          <p:cNvSpPr txBox="1">
            <a:spLocks noGrp="1"/>
          </p:cNvSpPr>
          <p:nvPr>
            <p:ph type="body" idx="4294967295"/>
          </p:nvPr>
        </p:nvSpPr>
        <p:spPr>
          <a:xfrm>
            <a:off x="4667629" y="3828188"/>
            <a:ext cx="20223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Data Scientist and Analyst</a:t>
            </a:r>
            <a:endParaRPr sz="1200"/>
          </a:p>
        </p:txBody>
      </p:sp>
      <p:pic>
        <p:nvPicPr>
          <p:cNvPr id="84" name="Google Shape;84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11690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5" name="Google Shape;85;p14"/>
          <p:cNvSpPr txBox="1">
            <a:spLocks noGrp="1"/>
          </p:cNvSpPr>
          <p:nvPr>
            <p:ph type="title" idx="4294967295"/>
          </p:nvPr>
        </p:nvSpPr>
        <p:spPr>
          <a:xfrm>
            <a:off x="6885615" y="3249494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2"/>
                </a:solidFill>
              </a:rPr>
              <a:t>DharmikSai Chilakamari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body" idx="4294967295"/>
          </p:nvPr>
        </p:nvSpPr>
        <p:spPr>
          <a:xfrm>
            <a:off x="6885615" y="3828188"/>
            <a:ext cx="20223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Data Engineer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5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462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 txBox="1">
            <a:spLocks noGrp="1"/>
          </p:cNvSpPr>
          <p:nvPr>
            <p:ph type="title"/>
          </p:nvPr>
        </p:nvSpPr>
        <p:spPr>
          <a:xfrm>
            <a:off x="405263" y="291225"/>
            <a:ext cx="8183100" cy="8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6C00"/>
                </a:solidFill>
              </a:rPr>
              <a:t>Project Stages</a:t>
            </a:r>
            <a:endParaRPr sz="3600">
              <a:solidFill>
                <a:srgbClr val="EF6C0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7F7F7F"/>
              </a:buClr>
              <a:buSzPts val="1200"/>
              <a:buFont typeface="Arial"/>
              <a:buNone/>
            </a:pPr>
            <a:r>
              <a:rPr lang="en" sz="1200"/>
              <a:t>This Project follows the CRISP-DM methodology for end-to-end implementation</a:t>
            </a:r>
            <a:endParaRPr sz="3200"/>
          </a:p>
        </p:txBody>
      </p:sp>
      <p:sp>
        <p:nvSpPr>
          <p:cNvPr id="93" name="Google Shape;93;p15"/>
          <p:cNvSpPr/>
          <p:nvPr/>
        </p:nvSpPr>
        <p:spPr>
          <a:xfrm>
            <a:off x="3910124" y="2308014"/>
            <a:ext cx="1323900" cy="1323900"/>
          </a:xfrm>
          <a:prstGeom prst="ellipse">
            <a:avLst/>
          </a:prstGeom>
          <a:solidFill>
            <a:srgbClr val="364349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4" name="Google Shape;94;p15"/>
          <p:cNvGrpSpPr/>
          <p:nvPr/>
        </p:nvGrpSpPr>
        <p:grpSpPr>
          <a:xfrm>
            <a:off x="3207602" y="1605570"/>
            <a:ext cx="2728350" cy="2728350"/>
            <a:chOff x="3221982" y="1485392"/>
            <a:chExt cx="2700000" cy="2700000"/>
          </a:xfrm>
        </p:grpSpPr>
        <p:sp>
          <p:nvSpPr>
            <p:cNvPr id="95" name="Google Shape;95;p15"/>
            <p:cNvSpPr/>
            <p:nvPr/>
          </p:nvSpPr>
          <p:spPr>
            <a:xfrm>
              <a:off x="3221982" y="1485392"/>
              <a:ext cx="2700000" cy="2700000"/>
            </a:xfrm>
            <a:prstGeom prst="blockArc">
              <a:avLst>
                <a:gd name="adj1" fmla="val 12600000"/>
                <a:gd name="adj2" fmla="val 16200000"/>
                <a:gd name="adj3" fmla="val 45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3221982" y="1485392"/>
              <a:ext cx="2700000" cy="2700000"/>
            </a:xfrm>
            <a:prstGeom prst="blockArc">
              <a:avLst>
                <a:gd name="adj1" fmla="val 9000000"/>
                <a:gd name="adj2" fmla="val 12600000"/>
                <a:gd name="adj3" fmla="val 45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3221982" y="1485392"/>
              <a:ext cx="2700000" cy="2700000"/>
            </a:xfrm>
            <a:prstGeom prst="blockArc">
              <a:avLst>
                <a:gd name="adj1" fmla="val 5400000"/>
                <a:gd name="adj2" fmla="val 9000000"/>
                <a:gd name="adj3" fmla="val 45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3221982" y="1485392"/>
              <a:ext cx="2700000" cy="2700000"/>
            </a:xfrm>
            <a:prstGeom prst="blockArc">
              <a:avLst>
                <a:gd name="adj1" fmla="val 1800000"/>
                <a:gd name="adj2" fmla="val 5400000"/>
                <a:gd name="adj3" fmla="val 45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3221982" y="1485392"/>
              <a:ext cx="2700000" cy="2700000"/>
            </a:xfrm>
            <a:prstGeom prst="blockArc">
              <a:avLst>
                <a:gd name="adj1" fmla="val 19800000"/>
                <a:gd name="adj2" fmla="val 1800000"/>
                <a:gd name="adj3" fmla="val 45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3221982" y="1485392"/>
              <a:ext cx="2700000" cy="2700000"/>
            </a:xfrm>
            <a:prstGeom prst="blockArc">
              <a:avLst>
                <a:gd name="adj1" fmla="val 16200000"/>
                <a:gd name="adj2" fmla="val 19800000"/>
                <a:gd name="adj3" fmla="val 4512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15"/>
          <p:cNvSpPr txBox="1"/>
          <p:nvPr/>
        </p:nvSpPr>
        <p:spPr>
          <a:xfrm>
            <a:off x="3625636" y="1114126"/>
            <a:ext cx="1742400" cy="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200"/>
              <a:buFont typeface="Noto Sans Symbols"/>
              <a:buNone/>
            </a:pPr>
            <a:r>
              <a:rPr lang="en" sz="1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Business Understandin</a:t>
            </a:r>
            <a:r>
              <a:rPr lang="en" sz="1200" b="1" dirty="0">
                <a:solidFill>
                  <a:schemeClr val="bg1">
                    <a:lumMod val="9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g</a:t>
            </a:r>
            <a:endParaRPr sz="900" b="0" i="0" u="none" strike="noStrike" cap="none" dirty="0">
              <a:solidFill>
                <a:schemeClr val="bg1">
                  <a:lumMod val="9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3695613" y="4769698"/>
            <a:ext cx="1752300" cy="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200"/>
              <a:buFont typeface="Noto Sans Symbols"/>
              <a:buNone/>
            </a:pPr>
            <a:r>
              <a:rPr lang="en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Modeling</a:t>
            </a:r>
            <a:endParaRPr sz="9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6228141" y="3499023"/>
            <a:ext cx="1757400" cy="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200"/>
              <a:buFont typeface="Noto Sans Symbols"/>
              <a:buNone/>
            </a:pPr>
            <a:r>
              <a:rPr lang="en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Processing</a:t>
            </a:r>
            <a:endParaRPr sz="9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6228142" y="2268561"/>
            <a:ext cx="1758600" cy="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200"/>
              <a:buFont typeface="Noto Sans Symbols"/>
              <a:buNone/>
            </a:pPr>
            <a:r>
              <a:rPr lang="en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Understanding</a:t>
            </a:r>
            <a:endParaRPr sz="825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1157312" y="3499023"/>
            <a:ext cx="1742400" cy="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200"/>
              <a:buFont typeface="Noto Sans Symbols"/>
              <a:buNone/>
            </a:pPr>
            <a:r>
              <a:rPr lang="en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Evaluation</a:t>
            </a:r>
            <a:endParaRPr sz="9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1157312" y="2268561"/>
            <a:ext cx="1742400" cy="1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200"/>
              <a:buFont typeface="Noto Sans Symbols"/>
              <a:buNone/>
            </a:pPr>
            <a:r>
              <a:rPr lang="en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Deployment</a:t>
            </a:r>
            <a:endParaRPr sz="9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4115649" y="1283074"/>
            <a:ext cx="913614" cy="913614"/>
          </a:xfrm>
          <a:custGeom>
            <a:avLst/>
            <a:gdLst/>
            <a:ahLst/>
            <a:cxnLst/>
            <a:rect l="l" t="t" r="r" b="b"/>
            <a:pathLst>
              <a:path w="845939" h="845939" extrusionOk="0">
                <a:moveTo>
                  <a:pt x="0" y="422970"/>
                </a:moveTo>
                <a:cubicBezTo>
                  <a:pt x="0" y="189370"/>
                  <a:pt x="189370" y="0"/>
                  <a:pt x="422970" y="0"/>
                </a:cubicBezTo>
                <a:cubicBezTo>
                  <a:pt x="656570" y="0"/>
                  <a:pt x="845940" y="189370"/>
                  <a:pt x="845940" y="422970"/>
                </a:cubicBezTo>
                <a:cubicBezTo>
                  <a:pt x="845940" y="656570"/>
                  <a:pt x="656570" y="845940"/>
                  <a:pt x="422970" y="845940"/>
                </a:cubicBezTo>
                <a:cubicBezTo>
                  <a:pt x="189370" y="845940"/>
                  <a:pt x="0" y="656570"/>
                  <a:pt x="0" y="422970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145475" tIns="145475" rIns="145475" bIns="1454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5"/>
          <p:cNvSpPr/>
          <p:nvPr/>
        </p:nvSpPr>
        <p:spPr>
          <a:xfrm>
            <a:off x="5181261" y="1898306"/>
            <a:ext cx="913614" cy="913614"/>
          </a:xfrm>
          <a:custGeom>
            <a:avLst/>
            <a:gdLst/>
            <a:ahLst/>
            <a:cxnLst/>
            <a:rect l="l" t="t" r="r" b="b"/>
            <a:pathLst>
              <a:path w="845939" h="845939" extrusionOk="0">
                <a:moveTo>
                  <a:pt x="0" y="422970"/>
                </a:moveTo>
                <a:cubicBezTo>
                  <a:pt x="0" y="189370"/>
                  <a:pt x="189370" y="0"/>
                  <a:pt x="422970" y="0"/>
                </a:cubicBezTo>
                <a:cubicBezTo>
                  <a:pt x="656570" y="0"/>
                  <a:pt x="845940" y="189370"/>
                  <a:pt x="845940" y="422970"/>
                </a:cubicBezTo>
                <a:cubicBezTo>
                  <a:pt x="845940" y="656570"/>
                  <a:pt x="656570" y="845940"/>
                  <a:pt x="422970" y="845940"/>
                </a:cubicBezTo>
                <a:cubicBezTo>
                  <a:pt x="189370" y="845940"/>
                  <a:pt x="0" y="656570"/>
                  <a:pt x="0" y="422970"/>
                </a:cubicBezTo>
                <a:close/>
              </a:path>
            </a:pathLst>
          </a:custGeom>
          <a:solidFill>
            <a:srgbClr val="607D8B"/>
          </a:solidFill>
          <a:ln>
            <a:noFill/>
          </a:ln>
        </p:spPr>
        <p:txBody>
          <a:bodyPr spcFirstLastPara="1" wrap="square" lIns="145475" tIns="145475" rIns="145475" bIns="1454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5"/>
          <p:cNvSpPr/>
          <p:nvPr/>
        </p:nvSpPr>
        <p:spPr>
          <a:xfrm>
            <a:off x="5181261" y="3128769"/>
            <a:ext cx="913614" cy="913614"/>
          </a:xfrm>
          <a:custGeom>
            <a:avLst/>
            <a:gdLst/>
            <a:ahLst/>
            <a:cxnLst/>
            <a:rect l="l" t="t" r="r" b="b"/>
            <a:pathLst>
              <a:path w="845939" h="845939" extrusionOk="0">
                <a:moveTo>
                  <a:pt x="0" y="422970"/>
                </a:moveTo>
                <a:cubicBezTo>
                  <a:pt x="0" y="189370"/>
                  <a:pt x="189370" y="0"/>
                  <a:pt x="422970" y="0"/>
                </a:cubicBezTo>
                <a:cubicBezTo>
                  <a:pt x="656570" y="0"/>
                  <a:pt x="845940" y="189370"/>
                  <a:pt x="845940" y="422970"/>
                </a:cubicBezTo>
                <a:cubicBezTo>
                  <a:pt x="845940" y="656570"/>
                  <a:pt x="656570" y="845940"/>
                  <a:pt x="422970" y="845940"/>
                </a:cubicBezTo>
                <a:cubicBezTo>
                  <a:pt x="189370" y="845940"/>
                  <a:pt x="0" y="656570"/>
                  <a:pt x="0" y="422970"/>
                </a:cubicBezTo>
                <a:close/>
              </a:path>
            </a:pathLst>
          </a:custGeom>
          <a:solidFill>
            <a:srgbClr val="FF5722"/>
          </a:solidFill>
          <a:ln>
            <a:noFill/>
          </a:ln>
        </p:spPr>
        <p:txBody>
          <a:bodyPr spcFirstLastPara="1" wrap="square" lIns="145475" tIns="145475" rIns="145475" bIns="1454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5"/>
          <p:cNvSpPr/>
          <p:nvPr/>
        </p:nvSpPr>
        <p:spPr>
          <a:xfrm>
            <a:off x="4115649" y="3744001"/>
            <a:ext cx="913614" cy="913614"/>
          </a:xfrm>
          <a:custGeom>
            <a:avLst/>
            <a:gdLst/>
            <a:ahLst/>
            <a:cxnLst/>
            <a:rect l="l" t="t" r="r" b="b"/>
            <a:pathLst>
              <a:path w="845939" h="845939" extrusionOk="0">
                <a:moveTo>
                  <a:pt x="0" y="422970"/>
                </a:moveTo>
                <a:cubicBezTo>
                  <a:pt x="0" y="189370"/>
                  <a:pt x="189370" y="0"/>
                  <a:pt x="422970" y="0"/>
                </a:cubicBezTo>
                <a:cubicBezTo>
                  <a:pt x="656570" y="0"/>
                  <a:pt x="845940" y="189370"/>
                  <a:pt x="845940" y="422970"/>
                </a:cubicBezTo>
                <a:cubicBezTo>
                  <a:pt x="845940" y="656570"/>
                  <a:pt x="656570" y="845940"/>
                  <a:pt x="422970" y="845940"/>
                </a:cubicBezTo>
                <a:cubicBezTo>
                  <a:pt x="189370" y="845940"/>
                  <a:pt x="0" y="656570"/>
                  <a:pt x="0" y="422970"/>
                </a:cubicBezTo>
                <a:close/>
              </a:path>
            </a:pathLst>
          </a:custGeom>
          <a:solidFill>
            <a:srgbClr val="D84315"/>
          </a:solidFill>
          <a:ln>
            <a:noFill/>
          </a:ln>
        </p:spPr>
        <p:txBody>
          <a:bodyPr spcFirstLastPara="1" wrap="square" lIns="145475" tIns="145475" rIns="145475" bIns="1454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5"/>
          <p:cNvSpPr/>
          <p:nvPr/>
        </p:nvSpPr>
        <p:spPr>
          <a:xfrm>
            <a:off x="3050035" y="3128769"/>
            <a:ext cx="913614" cy="913614"/>
          </a:xfrm>
          <a:custGeom>
            <a:avLst/>
            <a:gdLst/>
            <a:ahLst/>
            <a:cxnLst/>
            <a:rect l="l" t="t" r="r" b="b"/>
            <a:pathLst>
              <a:path w="845939" h="845939" extrusionOk="0">
                <a:moveTo>
                  <a:pt x="0" y="422970"/>
                </a:moveTo>
                <a:cubicBezTo>
                  <a:pt x="0" y="189370"/>
                  <a:pt x="189370" y="0"/>
                  <a:pt x="422970" y="0"/>
                </a:cubicBezTo>
                <a:cubicBezTo>
                  <a:pt x="656570" y="0"/>
                  <a:pt x="845940" y="189370"/>
                  <a:pt x="845940" y="422970"/>
                </a:cubicBezTo>
                <a:cubicBezTo>
                  <a:pt x="845940" y="656570"/>
                  <a:pt x="656570" y="845940"/>
                  <a:pt x="422970" y="845940"/>
                </a:cubicBezTo>
                <a:cubicBezTo>
                  <a:pt x="189370" y="845940"/>
                  <a:pt x="0" y="656570"/>
                  <a:pt x="0" y="422970"/>
                </a:cubicBezTo>
                <a:close/>
              </a:path>
            </a:pathLst>
          </a:custGeom>
          <a:solidFill>
            <a:srgbClr val="1C3AA9"/>
          </a:solidFill>
          <a:ln>
            <a:noFill/>
          </a:ln>
        </p:spPr>
        <p:txBody>
          <a:bodyPr spcFirstLastPara="1" wrap="square" lIns="145475" tIns="145475" rIns="145475" bIns="1454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3050035" y="1898306"/>
            <a:ext cx="913614" cy="913614"/>
          </a:xfrm>
          <a:custGeom>
            <a:avLst/>
            <a:gdLst/>
            <a:ahLst/>
            <a:cxnLst/>
            <a:rect l="l" t="t" r="r" b="b"/>
            <a:pathLst>
              <a:path w="845939" h="845939" extrusionOk="0">
                <a:moveTo>
                  <a:pt x="0" y="422970"/>
                </a:moveTo>
                <a:cubicBezTo>
                  <a:pt x="0" y="189370"/>
                  <a:pt x="189370" y="0"/>
                  <a:pt x="422970" y="0"/>
                </a:cubicBezTo>
                <a:cubicBezTo>
                  <a:pt x="656570" y="0"/>
                  <a:pt x="845940" y="189370"/>
                  <a:pt x="845940" y="422970"/>
                </a:cubicBezTo>
                <a:cubicBezTo>
                  <a:pt x="845940" y="656570"/>
                  <a:pt x="656570" y="845940"/>
                  <a:pt x="422970" y="845940"/>
                </a:cubicBezTo>
                <a:cubicBezTo>
                  <a:pt x="189370" y="845940"/>
                  <a:pt x="0" y="656570"/>
                  <a:pt x="0" y="422970"/>
                </a:cubicBezTo>
                <a:close/>
              </a:path>
            </a:pathLst>
          </a:custGeom>
          <a:solidFill>
            <a:srgbClr val="FFAB40"/>
          </a:solidFill>
          <a:ln>
            <a:noFill/>
          </a:ln>
        </p:spPr>
        <p:txBody>
          <a:bodyPr spcFirstLastPara="1" wrap="square" lIns="145475" tIns="145475" rIns="145475" bIns="1454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4007550" y="2559200"/>
            <a:ext cx="1129800" cy="8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" sz="105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Explainable Recommender System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 descr="Closeup from the side of a hand pushing a knob on an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EF6C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Business Understanding</a:t>
            </a:r>
            <a:endParaRPr sz="3600" b="1">
              <a:solidFill>
                <a:srgbClr val="EF6C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20" name="Google Shape;120;p16"/>
          <p:cNvSpPr txBox="1">
            <a:spLocks noGrp="1"/>
          </p:cNvSpPr>
          <p:nvPr>
            <p:ph type="body" idx="2"/>
          </p:nvPr>
        </p:nvSpPr>
        <p:spPr>
          <a:xfrm>
            <a:off x="4585350" y="724200"/>
            <a:ext cx="44409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 sz="1400">
                <a:latin typeface="Open Sans"/>
                <a:ea typeface="Open Sans"/>
                <a:cs typeface="Open Sans"/>
                <a:sym typeface="Open Sans"/>
              </a:rPr>
              <a:t>Recommender systems as one of the most popular applications of AI.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 sz="1400">
                <a:latin typeface="Open Sans"/>
                <a:ea typeface="Open Sans"/>
                <a:cs typeface="Open Sans"/>
                <a:sym typeface="Open Sans"/>
              </a:rPr>
              <a:t>Expected to reach a compound annual growth rate (CAGR) of 37.0% during the forecast period (2022–2030).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 sz="1400">
                <a:latin typeface="Open Sans"/>
                <a:ea typeface="Open Sans"/>
                <a:cs typeface="Open Sans"/>
                <a:sym typeface="Open Sans"/>
              </a:rPr>
              <a:t>Neural network based recommender systems regarded as black-box models.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 sz="1400">
                <a:latin typeface="Open Sans"/>
                <a:ea typeface="Open Sans"/>
                <a:cs typeface="Open Sans"/>
                <a:sym typeface="Open Sans"/>
              </a:rPr>
              <a:t>Explainability helps gain trust and confidence from users.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PT Sans Narrow"/>
                <a:ea typeface="PT Sans Narrow"/>
                <a:cs typeface="PT Sans Narrow"/>
                <a:sym typeface="PT Sans Narrow"/>
              </a:rPr>
              <a:t>Data Source</a:t>
            </a:r>
            <a:endParaRPr/>
          </a:p>
        </p:txBody>
      </p:sp>
      <p:sp>
        <p:nvSpPr>
          <p:cNvPr id="126" name="Google Shape;126;p17"/>
          <p:cNvSpPr txBox="1"/>
          <p:nvPr/>
        </p:nvSpPr>
        <p:spPr>
          <a:xfrm>
            <a:off x="471900" y="1704550"/>
            <a:ext cx="83151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Our machine learning model was trained using open source datasets from Kaggle that included both user-game interaction data and games' feature data from the popular Steam platform.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PT Sans Narrow"/>
                <a:ea typeface="PT Sans Narrow"/>
                <a:cs typeface="PT Sans Narrow"/>
                <a:sym typeface="PT Sans Narrow"/>
              </a:rPr>
              <a:t>Data Understanding and Preprocessing</a:t>
            </a:r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770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Used descriptive statistics and visualization techniques to understand its structure, content, and quality.</a:t>
            </a:r>
            <a:b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 collected data is appropriately formatted and cleaned for use in training our machine learning model</a:t>
            </a:r>
            <a:r>
              <a:rPr lang="en" sz="1800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9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117225" y="0"/>
            <a:ext cx="6227100" cy="8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EF6C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Modeling</a:t>
            </a:r>
            <a:endParaRPr sz="3600" b="1">
              <a:solidFill>
                <a:srgbClr val="EF6C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4689225" y="1374125"/>
            <a:ext cx="3895800" cy="8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000" y="900000"/>
            <a:ext cx="4125500" cy="284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/>
        </p:nvSpPr>
        <p:spPr>
          <a:xfrm>
            <a:off x="117225" y="3741550"/>
            <a:ext cx="42642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Fig: An example of explainable factor node. “Steven Spielberg” as one of the factor nodes appears three times in a user’s watched film list. Thus, recommend new films related to “Steven Spielberg”, which may be the user’s potential interests.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4777175" y="1374125"/>
            <a:ext cx="4264200" cy="15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TB-Net implementation with bidirectional embedding propagation approach.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ctr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Outputs recommendations and semantic explanations simultaneously in a Knowledge graph.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1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>
            <a:spLocks noGrp="1"/>
          </p:cNvSpPr>
          <p:nvPr>
            <p:ph type="title"/>
          </p:nvPr>
        </p:nvSpPr>
        <p:spPr>
          <a:xfrm>
            <a:off x="452425" y="2218775"/>
            <a:ext cx="6227100" cy="8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EF6C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Evaluation</a:t>
            </a: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3000375" y="1374125"/>
            <a:ext cx="5584800" cy="24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we propose a KG-aware explainable recommendation model TB-Net, which achieves superior performance in both recommendation and explanation.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In this model we quantitatively evaluate the explainability by using numerical metrics and experimentally prove that  TB-Net achieves a significant improvement on explainability compared with existing methods.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0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 txBox="1">
            <a:spLocks noGrp="1"/>
          </p:cNvSpPr>
          <p:nvPr>
            <p:ph type="title"/>
          </p:nvPr>
        </p:nvSpPr>
        <p:spPr>
          <a:xfrm>
            <a:off x="452425" y="2218775"/>
            <a:ext cx="6227100" cy="8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EF6C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Deployment</a:t>
            </a:r>
            <a:endParaRPr sz="3600" b="1" dirty="0">
              <a:solidFill>
                <a:srgbClr val="EF6C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49" name="Google Shape;149;p20"/>
          <p:cNvSpPr txBox="1"/>
          <p:nvPr/>
        </p:nvSpPr>
        <p:spPr>
          <a:xfrm>
            <a:off x="3000375" y="1374125"/>
            <a:ext cx="55848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EF6C00"/>
                </a:solidFill>
                <a:latin typeface="Open Sans"/>
                <a:ea typeface="Open Sans"/>
                <a:cs typeface="Open Sans"/>
                <a:sym typeface="Open Sans"/>
              </a:rPr>
              <a:t>Cloud resources:</a:t>
            </a:r>
            <a:endParaRPr b="1" dirty="0">
              <a:solidFill>
                <a:srgbClr val="EF6C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Aws EC2 </a:t>
            </a: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S3 Bucket</a:t>
            </a: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EF6C00"/>
                </a:solidFill>
                <a:latin typeface="Open Sans"/>
                <a:ea typeface="Open Sans"/>
                <a:cs typeface="Open Sans"/>
                <a:sym typeface="Open Sans"/>
              </a:rPr>
              <a:t>Modeling, Training and Dashboarding:</a:t>
            </a:r>
            <a:endParaRPr b="1" dirty="0">
              <a:solidFill>
                <a:srgbClr val="EF6C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Mind Spore</a:t>
            </a: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Python</a:t>
            </a: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EF6C00"/>
                </a:solidFill>
                <a:latin typeface="Open Sans"/>
                <a:ea typeface="Open Sans"/>
                <a:cs typeface="Open Sans"/>
                <a:sym typeface="Open Sans"/>
              </a:rPr>
              <a:t>Operating system:</a:t>
            </a:r>
            <a:endParaRPr b="1" dirty="0">
              <a:solidFill>
                <a:srgbClr val="EF6C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Linux ubuntu</a:t>
            </a: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378</Words>
  <Application>Microsoft Office PowerPoint</Application>
  <PresentationFormat>On-screen Show (16:9)</PresentationFormat>
  <Paragraphs>53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Roboto</vt:lpstr>
      <vt:lpstr>PT Sans Narrow</vt:lpstr>
      <vt:lpstr>Open Sans</vt:lpstr>
      <vt:lpstr>Arial</vt:lpstr>
      <vt:lpstr>Noto Sans Symbols</vt:lpstr>
      <vt:lpstr>Material</vt:lpstr>
      <vt:lpstr>Tower Bridge Net (TB-Net)</vt:lpstr>
      <vt:lpstr>The team 4</vt:lpstr>
      <vt:lpstr>Project Stages This Project follows the CRISP-DM methodology for end-to-end implementation</vt:lpstr>
      <vt:lpstr>Business Understanding </vt:lpstr>
      <vt:lpstr>Data Source</vt:lpstr>
      <vt:lpstr>Data Understanding and Preprocessing</vt:lpstr>
      <vt:lpstr>Modeling</vt:lpstr>
      <vt:lpstr>Evaluation</vt:lpstr>
      <vt:lpstr>Deployment</vt:lpstr>
      <vt:lpstr>Reference  S. Wang et al., "Tower Bridge Net (TB-Net): Bidirectional Knowledge Graph Aware Embedding Propagation for Explainable Recommender Systems," 2022 IEEE 38th International Conference on Data Engineering (ICDE), Kuala Lumpur, Malaysia, 2022, pp. 3268-3279, doi: 10.1109/ICDE53745.2022.00309.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Tower Bridge Net (TB-Net)</dc:title>
  <cp:lastModifiedBy>Hossain, Sharara</cp:lastModifiedBy>
  <cp:revision>2</cp:revision>
  <dcterms:modified xsi:type="dcterms:W3CDTF">2023-03-22T21:44:29Z</dcterms:modified>
</cp:coreProperties>
</file>